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1" r:id="rId6"/>
    <p:sldId id="262" r:id="rId7"/>
    <p:sldId id="259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52"/>
  </p:normalViewPr>
  <p:slideViewPr>
    <p:cSldViewPr snapToGrid="0" snapToObjects="1">
      <p:cViewPr varScale="1">
        <p:scale>
          <a:sx n="76" d="100"/>
          <a:sy n="76" d="100"/>
        </p:scale>
        <p:origin x="21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F192D-B4BF-4F48-8670-23146B5F54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E2B0E-83E8-1449-92AB-17240EE98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079E4-5ECE-7646-8517-5B921AA6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FE2A8-E9AA-BE45-A18C-39E936BF3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5468F-B4C7-AC48-8A73-84D4291DE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254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D7ABE-EF9A-D14B-ACC3-3F08DF7B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00608E-29B3-9F41-BE0E-FED1DB2AD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E0F4D-FD33-2D40-98EC-9BF0C50B6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B051F-7185-7B4D-883E-E4B670C8E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4967D-0F22-6D45-B25C-3FF1228BA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337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6E145-54D8-F64A-B47E-EA1ADAC6F6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59D7A3-6FCE-AC41-8412-5F2276735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D74FD-E92C-084B-A9D3-BF47EB48F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8D925-3E71-0F42-8E31-937BB1A7E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DE20C-12C6-1F4B-B692-1410A8F2E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03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C873-4D99-9B43-BD4C-9AE3F0A7F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B0418-B160-C64F-A106-3CD3192C5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B3C70-F446-734A-8352-FF3DA2E43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76B18-13E0-6046-A91F-600FFF04E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4C3EB-E824-884E-BE7D-8174DE3A5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58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9950D-B810-BC47-9675-9B829480C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839A5-C1EA-884D-AFB8-12113DCCE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6A635-7292-9543-A65E-6615EDD86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2551A-402B-104E-B1E8-61E0EAA4E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DA580-2C39-3C4E-B529-5B581E355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850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8403C-AA4C-F14C-8E76-5EE303700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EFB39-9879-C14D-BAD6-E919391394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F98A9A-5D23-2542-A644-F9C1BF59D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39311B-4DB0-D348-A59B-B1637DAE0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3CE75-C5BD-454E-96A9-F43A3D892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711E4-66C2-6643-A995-7FC240CB5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388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2FE78-4B3E-284F-92C5-0D0C21A17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B1A7B-D5C4-2446-994E-A2745C576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60C00-6EFE-0340-9681-8D03C85B57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42B2E5-51E9-D141-BEA0-343BC1C7DD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17B10E-F2F6-974A-9DF6-3350D3B168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0FA307-F838-5247-B90F-8899F1D4C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1C2628-54AB-604F-9156-B3BB314DD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220600-1FA2-A34F-93CD-53470D7BF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2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68BD-5E5B-7D47-85E6-DA431FB63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583A51-C46D-CC4B-AF71-CF3A896AA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B0CDE-CDE6-BB43-8A0D-8284926FE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D829C0-12FF-7F4F-B651-F710930C5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74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66294E-DCCE-5848-92E0-CE602280D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B8D1CF-C427-C849-89F7-BEB068B98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FFC9D-CE46-D645-AB5C-293204EF0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932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88C6B-23DC-D94D-9D85-F329133EF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59CB4-68E8-374E-BE7F-302FDB1C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72A166-4007-9A4F-98E3-2B720164D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A5CE4-9021-5140-9313-686A1D56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659AB1-4BFD-834E-8359-047436B46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989A1-F0AC-124C-9A1C-E51E1864D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2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0DE83-6FE8-4F4C-B16C-56690D0D1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035C8B-03FA-7243-9C18-C32DA977BC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BFC3F-BDEA-A14E-8C4C-DB266AF26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F83F62-0AA2-0744-8413-B759BE6AB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119E6-FF2B-B241-9FFD-B7E9D195A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F2B95-73C5-4F4B-8002-C2EE22E23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70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2635EA-23D0-E04F-908B-D96FA4668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E2D2C-CA50-3843-8B82-B8D4D86FB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EF8EC-AEBC-B54E-8E3D-05D19EA475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254A2-5060-7140-8139-7FBCFAAB0463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1E18B-0016-9C45-8DB0-0B27640610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6E908-883E-2C41-9C5C-E02A94D1D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876DE-E6EA-0A40-A156-269A33642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54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9C9D7-6DF8-1543-B347-045A631039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Immunity &amp; Vaccines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DA705B-344F-B244-A3B9-880467C814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11 – Part 2</a:t>
            </a:r>
          </a:p>
        </p:txBody>
      </p:sp>
    </p:spTree>
    <p:extLst>
      <p:ext uri="{BB962C8B-B14F-4D97-AF65-F5344CB8AC3E}">
        <p14:creationId xmlns:p14="http://schemas.microsoft.com/office/powerpoint/2010/main" val="1755881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2836BA-C6D5-1F49-B8A0-90E363B63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0507" y="1201034"/>
            <a:ext cx="11510985" cy="365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5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2E705-0906-D140-8BBB-DD1851271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effects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68B20-BF32-4440-A5B3-9737D3A10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74496" cy="4351338"/>
          </a:xfrm>
        </p:spPr>
        <p:txBody>
          <a:bodyPr>
            <a:normAutofit fontScale="92500"/>
          </a:bodyPr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Very effective, usually harmless 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a small number of people suffer severe side effects</a:t>
            </a:r>
          </a:p>
          <a:p>
            <a:pPr lvl="1"/>
            <a:endParaRPr lang="en-AU" altLang="en-US" dirty="0">
              <a:ea typeface="ＭＳ Ｐゴシック" panose="020B0600070205080204" pitchFamily="34" charset="-128"/>
            </a:endParaRPr>
          </a:p>
          <a:p>
            <a:r>
              <a:rPr lang="en-AU" altLang="en-US" dirty="0">
                <a:ea typeface="ＭＳ Ｐゴシック" panose="020B0600070205080204" pitchFamily="34" charset="-128"/>
              </a:rPr>
              <a:t>Severe allergic reactions can occur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r>
              <a:rPr lang="en-AU" altLang="en-US" dirty="0">
                <a:ea typeface="ＭＳ Ｐゴシック" panose="020B0600070205080204" pitchFamily="34" charset="-128"/>
              </a:rPr>
              <a:t>1/million children given the whooping cough vaccine die from severe damage to the nervous system 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r>
              <a:rPr lang="en-AU" altLang="en-US" dirty="0">
                <a:ea typeface="ＭＳ Ｐゴシック" panose="020B0600070205080204" pitchFamily="34" charset="-128"/>
              </a:rPr>
              <a:t>There is ethical debate that surrounds the vaccination of children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92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C6F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3C0E4-0BA9-7D4D-B5A5-F45B21A8E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Recombinant DNA </a:t>
            </a:r>
          </a:p>
        </p:txBody>
      </p:sp>
      <p:pic>
        <p:nvPicPr>
          <p:cNvPr id="4" name="Content Placeholder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3FFF7988-A5C3-2744-A4E7-3299D2AA36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3039" y="506188"/>
            <a:ext cx="8321173" cy="584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220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B3875-2832-4A49-94BB-BE35F7E68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Delivery of vaccines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881A8-F1C8-E449-A5D4-C9AB8229F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869557" cy="4351338"/>
          </a:xfrm>
        </p:spPr>
        <p:txBody>
          <a:bodyPr>
            <a:normAutofit fontScale="85000" lnSpcReduction="20000"/>
          </a:bodyPr>
          <a:lstStyle/>
          <a:p>
            <a:r>
              <a:rPr lang="en-AU" dirty="0"/>
              <a:t>Injection from a syringe</a:t>
            </a:r>
          </a:p>
          <a:p>
            <a:endParaRPr lang="en-AU" dirty="0"/>
          </a:p>
          <a:p>
            <a:r>
              <a:rPr lang="en-AU" dirty="0"/>
              <a:t>Oral via a syrup</a:t>
            </a:r>
          </a:p>
          <a:p>
            <a:endParaRPr lang="en-AU" dirty="0"/>
          </a:p>
          <a:p>
            <a:r>
              <a:rPr lang="en-AU" dirty="0"/>
              <a:t>Sugar cubes/lumps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The use of other administrations are being investigated. These include:</a:t>
            </a:r>
          </a:p>
          <a:p>
            <a:endParaRPr lang="en-AU" dirty="0"/>
          </a:p>
          <a:p>
            <a:r>
              <a:rPr lang="en-AU" dirty="0"/>
              <a:t>Nasal spray</a:t>
            </a:r>
          </a:p>
          <a:p>
            <a:endParaRPr lang="en-AU" dirty="0"/>
          </a:p>
          <a:p>
            <a:r>
              <a:rPr lang="en-AU" dirty="0"/>
              <a:t>Skin patches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3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430BB-4AE3-734B-ADE4-72CBD1CAE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Vaccinations and booster shots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17E79-C6FA-0545-B169-DBA15BC33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418" y="1842052"/>
            <a:ext cx="5960165" cy="4518026"/>
          </a:xfrm>
        </p:spPr>
        <p:txBody>
          <a:bodyPr>
            <a:normAutofit/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First dose of vaccine does not enable enough B cells to become activated (more activated B cells, more antibodies made)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Booster shots are therefore needed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Timing is essential</a:t>
            </a:r>
          </a:p>
          <a:p>
            <a:endParaRPr lang="en-US" altLang="en-US" sz="3200" dirty="0">
              <a:ea typeface="ＭＳ Ｐゴシック" panose="020B0600070205080204" pitchFamily="34" charset="-128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4A0353-8A93-AE41-9C0D-240BC7F46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043" y="2029882"/>
            <a:ext cx="5590880" cy="378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87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07960-3A48-4F41-B4B3-846CC9905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health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6CAB3-C651-9A48-9783-B049C47DC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The World Health Organisation (WHO) push vaccination because of the significant effect it has on preventing suffering from disease overall. </a:t>
            </a:r>
          </a:p>
          <a:p>
            <a:r>
              <a:rPr lang="en-AU" altLang="en-US" dirty="0">
                <a:ea typeface="ＭＳ Ｐゴシック" panose="020B0600070205080204" pitchFamily="34" charset="-128"/>
              </a:rPr>
              <a:t>Vaccination has lead to the elimination of small pox.</a:t>
            </a:r>
          </a:p>
          <a:p>
            <a:r>
              <a:rPr lang="en-AU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Herd immunity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Gained when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a large proportion </a:t>
            </a:r>
            <a:r>
              <a:rPr lang="en-AU" altLang="en-US" dirty="0">
                <a:ea typeface="ＭＳ Ｐゴシック" panose="020B0600070205080204" pitchFamily="34" charset="-128"/>
              </a:rPr>
              <a:t>of a population have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immunity</a:t>
            </a:r>
            <a:r>
              <a:rPr lang="en-AU" altLang="en-US" dirty="0">
                <a:ea typeface="ＭＳ Ｐゴシック" panose="020B0600070205080204" pitchFamily="34" charset="-128"/>
              </a:rPr>
              <a:t> from a pathogen. The pathogen is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less likely </a:t>
            </a:r>
            <a:r>
              <a:rPr lang="en-AU" altLang="en-US" dirty="0">
                <a:ea typeface="ＭＳ Ｐゴシック" panose="020B0600070205080204" pitchFamily="34" charset="-128"/>
              </a:rPr>
              <a:t>to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be transmitted</a:t>
            </a:r>
            <a:r>
              <a:rPr lang="en-AU" altLang="en-US" dirty="0">
                <a:ea typeface="ＭＳ Ｐゴシック" panose="020B0600070205080204" pitchFamily="34" charset="-128"/>
              </a:rPr>
              <a:t> between people.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394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626A-47C3-174B-BE04-A9BDF64BB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Herd immunity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E8A460-4010-F34A-9BD7-6CE5DFC645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803" y="1554691"/>
            <a:ext cx="10942393" cy="477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48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E5BA-838D-F548-8208-9FFA55D61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object to vaccinations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24430-3441-D744-9026-1F85F81D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909313" cy="4351338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AU" altLang="en-US" sz="2400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Possible adverse reactions</a:t>
            </a:r>
          </a:p>
          <a:p>
            <a:pPr>
              <a:lnSpc>
                <a:spcPct val="80000"/>
              </a:lnSpc>
            </a:pPr>
            <a:r>
              <a:rPr lang="en-AU" altLang="en-US" sz="24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Allergic reaction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AU" altLang="en-US" sz="2000" dirty="0">
                <a:ea typeface="ＭＳ Ｐゴシック" panose="020B0600070205080204" pitchFamily="34" charset="-128"/>
              </a:rPr>
              <a:t>Medium in which the vaccine was cultured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AU" altLang="en-US" sz="2000" dirty="0">
                <a:ea typeface="ＭＳ Ｐゴシック" panose="020B0600070205080204" pitchFamily="34" charset="-128"/>
              </a:rPr>
              <a:t>e.g. flu vaccines are generally manufactured in fertilised eggs</a:t>
            </a:r>
          </a:p>
          <a:p>
            <a:pPr>
              <a:lnSpc>
                <a:spcPct val="80000"/>
              </a:lnSpc>
            </a:pPr>
            <a:r>
              <a:rPr lang="en-AU" altLang="en-US" sz="24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Dangerous preservatives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AU" altLang="en-US" sz="2000" dirty="0">
                <a:ea typeface="ＭＳ Ｐゴシック" panose="020B0600070205080204" pitchFamily="34" charset="-128"/>
              </a:rPr>
              <a:t>Formaldehyde and acetone used to manufacture vaccines – can effect the nervous system</a:t>
            </a:r>
          </a:p>
          <a:p>
            <a:pPr>
              <a:lnSpc>
                <a:spcPct val="80000"/>
              </a:lnSpc>
            </a:pPr>
            <a:r>
              <a:rPr lang="en-AU" altLang="en-US" sz="24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Cross-contamination 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AU" altLang="en-US" sz="2000" dirty="0">
                <a:ea typeface="ＭＳ Ｐゴシック" panose="020B0600070205080204" pitchFamily="34" charset="-128"/>
              </a:rPr>
              <a:t>Between species (pass on cross-species diseases) as a result of preparation conditions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AU" altLang="en-US" sz="2000" dirty="0">
                <a:ea typeface="ＭＳ Ｐゴシック" panose="020B0600070205080204" pitchFamily="34" charset="-128"/>
              </a:rPr>
              <a:t>Some people believe HIV was transmitted from apes to humans via a faulty polio virus given in Africa 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24692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14542-4BB4-7B48-ABFD-65383AB9B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object to vaccinations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6BC38-1F33-954A-A70B-18CC62164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AU" altLang="en-US" sz="2400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Ethical Concerns</a:t>
            </a:r>
          </a:p>
          <a:p>
            <a:pPr>
              <a:lnSpc>
                <a:spcPct val="80000"/>
              </a:lnSpc>
            </a:pPr>
            <a:r>
              <a:rPr lang="en-AU" altLang="en-US" sz="24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Animal welfare </a:t>
            </a:r>
            <a:r>
              <a:rPr lang="en-AU" altLang="en-US" sz="2400" dirty="0">
                <a:ea typeface="ＭＳ Ｐゴシック" panose="020B0600070205080204" pitchFamily="34" charset="-128"/>
              </a:rPr>
              <a:t>– many vaccines are first tested on animals or require animals in the manufacture of the vaccine</a:t>
            </a:r>
          </a:p>
          <a:p>
            <a:pPr>
              <a:lnSpc>
                <a:spcPct val="80000"/>
              </a:lnSpc>
            </a:pPr>
            <a:r>
              <a:rPr lang="en-AU" altLang="en-US" sz="2400" dirty="0">
                <a:ea typeface="ＭＳ Ｐゴシック" panose="020B0600070205080204" pitchFamily="34" charset="-128"/>
              </a:rPr>
              <a:t>E.g. rubella vaccine is manufactured using the cells from an aborted human foetus </a:t>
            </a:r>
          </a:p>
          <a:p>
            <a:pPr marL="0" indent="0">
              <a:lnSpc>
                <a:spcPct val="80000"/>
              </a:lnSpc>
              <a:buNone/>
            </a:pPr>
            <a:endParaRPr lang="en-AU" altLang="en-US" sz="2400" dirty="0">
              <a:ea typeface="ＭＳ Ｐゴシック" panose="020B0600070205080204" pitchFamily="34" charset="-128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AU" altLang="en-US" sz="2400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Other reasons not to vaccinate</a:t>
            </a:r>
          </a:p>
          <a:p>
            <a:pPr>
              <a:lnSpc>
                <a:spcPct val="80000"/>
              </a:lnSpc>
            </a:pPr>
            <a:r>
              <a:rPr lang="en-AU" altLang="en-US" sz="24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Religious reasons</a:t>
            </a:r>
          </a:p>
          <a:p>
            <a:pPr>
              <a:lnSpc>
                <a:spcPct val="80000"/>
              </a:lnSpc>
            </a:pPr>
            <a:r>
              <a:rPr lang="en-AU" altLang="en-US" sz="24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Political </a:t>
            </a:r>
            <a:r>
              <a:rPr lang="en-AU" altLang="en-US" sz="2400" dirty="0">
                <a:ea typeface="ＭＳ Ｐゴシック" panose="020B0600070205080204" pitchFamily="34" charset="-128"/>
              </a:rPr>
              <a:t>– objections to government level of control</a:t>
            </a:r>
          </a:p>
          <a:p>
            <a:pPr>
              <a:lnSpc>
                <a:spcPct val="80000"/>
              </a:lnSpc>
            </a:pPr>
            <a:r>
              <a:rPr lang="en-AU" altLang="en-US" sz="24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Complacency</a:t>
            </a:r>
            <a:r>
              <a:rPr lang="en-AU" altLang="en-US" sz="2400" dirty="0">
                <a:ea typeface="ＭＳ Ｐゴシック" panose="020B0600070205080204" pitchFamily="34" charset="-128"/>
              </a:rPr>
              <a:t> – the chances of contracting the disease are less than the chances of suffering side effects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1048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C34F6-3914-4342-9945-9DC4B2238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Antibiotics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4F04E-B728-CA41-B5A2-52C717D2A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Drugs used to fight infections, particularly for bacteria</a:t>
            </a:r>
          </a:p>
          <a:p>
            <a:pPr lvl="1"/>
            <a:r>
              <a:rPr lang="en-US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broad spectrum </a:t>
            </a:r>
            <a:r>
              <a:rPr lang="en-US" altLang="en-US" dirty="0">
                <a:ea typeface="ＭＳ Ｐゴシック" panose="020B0600070205080204" pitchFamily="34" charset="-128"/>
              </a:rPr>
              <a:t>(target </a:t>
            </a:r>
            <a:r>
              <a:rPr lang="en-US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wide range </a:t>
            </a:r>
            <a:r>
              <a:rPr lang="en-US" altLang="en-US" dirty="0">
                <a:ea typeface="ＭＳ Ｐゴシック" panose="020B0600070205080204" pitchFamily="34" charset="-128"/>
              </a:rPr>
              <a:t>of bacteria)</a:t>
            </a:r>
          </a:p>
          <a:p>
            <a:pPr lvl="1"/>
            <a:r>
              <a:rPr lang="en-US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narrow spectrum </a:t>
            </a:r>
            <a:r>
              <a:rPr lang="en-US" altLang="en-US" dirty="0">
                <a:ea typeface="ＭＳ Ｐゴシック" panose="020B0600070205080204" pitchFamily="34" charset="-128"/>
              </a:rPr>
              <a:t>(targets </a:t>
            </a:r>
            <a:r>
              <a:rPr lang="en-US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specific</a:t>
            </a:r>
            <a:r>
              <a:rPr lang="en-US" altLang="en-US" dirty="0">
                <a:ea typeface="ＭＳ Ｐゴシック" panose="020B0600070205080204" pitchFamily="34" charset="-128"/>
              </a:rPr>
              <a:t> bacteria)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Two types</a:t>
            </a:r>
          </a:p>
          <a:p>
            <a:pPr lvl="1"/>
            <a:r>
              <a:rPr lang="en-US" altLang="en-US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Bactericidal </a:t>
            </a:r>
            <a:r>
              <a:rPr lang="en-US" altLang="en-US" dirty="0">
                <a:ea typeface="ＭＳ Ｐゴシック" panose="020B0600070205080204" pitchFamily="34" charset="-128"/>
              </a:rPr>
              <a:t>antibiotics – kill bacteria by changing structure of cell wall/membrane</a:t>
            </a:r>
          </a:p>
          <a:p>
            <a:pPr lvl="1"/>
            <a:r>
              <a:rPr lang="en-US" altLang="en-US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Bacteriostatic</a:t>
            </a:r>
            <a:r>
              <a:rPr lang="en-US" altLang="en-US" dirty="0">
                <a:ea typeface="ＭＳ Ｐゴシック" panose="020B0600070205080204" pitchFamily="34" charset="-128"/>
              </a:rPr>
              <a:t> antibiotics – stop bacteria reproducing, usually by disrupting protein synthesis</a:t>
            </a:r>
          </a:p>
          <a:p>
            <a:r>
              <a:rPr lang="en-US" altLang="en-US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Overuse</a:t>
            </a:r>
            <a:r>
              <a:rPr lang="en-US" altLang="en-US" dirty="0">
                <a:ea typeface="ＭＳ Ｐゴシック" panose="020B0600070205080204" pitchFamily="34" charset="-128"/>
              </a:rPr>
              <a:t> of antibiotics leads to multiple drug </a:t>
            </a:r>
            <a:r>
              <a:rPr lang="en-US" altLang="en-US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resistance</a:t>
            </a:r>
            <a:r>
              <a:rPr lang="en-US" altLang="en-US" dirty="0">
                <a:ea typeface="ＭＳ Ｐゴシック" panose="020B0600070205080204" pitchFamily="34" charset="-128"/>
              </a:rPr>
              <a:t> or total drug resistance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77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0F79C-5B13-2444-9D2A-719B6183C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 and Active Immunity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F0D5B-5112-2B4B-AEE4-1928BBEA0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38183" cy="4351338"/>
          </a:xfrm>
        </p:spPr>
        <p:txBody>
          <a:bodyPr>
            <a:normAutofit/>
          </a:bodyPr>
          <a:lstStyle/>
          <a:p>
            <a:r>
              <a:rPr lang="en-US" dirty="0"/>
              <a:t>Passive </a:t>
            </a:r>
          </a:p>
          <a:p>
            <a:pPr marL="457200" lvl="1" indent="0">
              <a:buNone/>
            </a:pPr>
            <a:r>
              <a:rPr lang="en-AU" dirty="0"/>
              <a:t>the </a:t>
            </a:r>
            <a:r>
              <a:rPr lang="en-AU" dirty="0">
                <a:solidFill>
                  <a:schemeClr val="accent6"/>
                </a:solidFill>
              </a:rPr>
              <a:t>short-term</a:t>
            </a:r>
            <a:r>
              <a:rPr lang="en-AU" dirty="0"/>
              <a:t> immunity which results from the introduction of </a:t>
            </a:r>
            <a:r>
              <a:rPr lang="en-AU" dirty="0">
                <a:solidFill>
                  <a:schemeClr val="accent6"/>
                </a:solidFill>
              </a:rPr>
              <a:t>antibodies</a:t>
            </a:r>
            <a:r>
              <a:rPr lang="en-AU" dirty="0"/>
              <a:t> from another person or animal </a:t>
            </a:r>
          </a:p>
          <a:p>
            <a:pPr lvl="2">
              <a:buFont typeface="Wingdings" pitchFamily="2" charset="2"/>
              <a:buChar char="§"/>
            </a:pPr>
            <a:r>
              <a:rPr lang="en-AU" dirty="0"/>
              <a:t>The individual’s body plays no part in the production of antibodies</a:t>
            </a:r>
          </a:p>
          <a:p>
            <a:pPr lvl="2">
              <a:buFont typeface="Wingdings" pitchFamily="2" charset="2"/>
              <a:buChar char="§"/>
            </a:pPr>
            <a:r>
              <a:rPr lang="en-AU" dirty="0"/>
              <a:t>Lasts until antibodies are broken down </a:t>
            </a:r>
          </a:p>
          <a:p>
            <a:pPr marL="457200" lvl="1" indent="0">
              <a:buNone/>
            </a:pPr>
            <a:endParaRPr lang="en-AU" dirty="0"/>
          </a:p>
          <a:p>
            <a:r>
              <a:rPr lang="en-US" dirty="0"/>
              <a:t>Active </a:t>
            </a:r>
          </a:p>
          <a:p>
            <a:pPr marL="457200" lvl="1" indent="0">
              <a:buNone/>
            </a:pPr>
            <a:r>
              <a:rPr lang="en-AU" dirty="0"/>
              <a:t>the immunity which results from the </a:t>
            </a:r>
            <a:r>
              <a:rPr lang="en-AU" dirty="0">
                <a:solidFill>
                  <a:schemeClr val="accent6"/>
                </a:solidFill>
              </a:rPr>
              <a:t>production of antibodies</a:t>
            </a:r>
            <a:r>
              <a:rPr lang="en-AU" dirty="0"/>
              <a:t> by the immune system in response to the presence of an </a:t>
            </a:r>
            <a:r>
              <a:rPr lang="en-AU" dirty="0">
                <a:solidFill>
                  <a:schemeClr val="accent6"/>
                </a:solidFill>
              </a:rPr>
              <a:t>antigen</a:t>
            </a:r>
          </a:p>
          <a:p>
            <a:pPr lvl="2">
              <a:buFont typeface="Wingdings" pitchFamily="2" charset="2"/>
              <a:buChar char="§"/>
            </a:pPr>
            <a:r>
              <a:rPr lang="en-AU" dirty="0"/>
              <a:t>Long term immunity - results in memory of antigen </a:t>
            </a:r>
          </a:p>
        </p:txBody>
      </p:sp>
    </p:spTree>
    <p:extLst>
      <p:ext uri="{BB962C8B-B14F-4D97-AF65-F5344CB8AC3E}">
        <p14:creationId xmlns:p14="http://schemas.microsoft.com/office/powerpoint/2010/main" val="3827184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6C4F1-F2F3-6143-896F-F0DFE8B60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Antivirals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C5597-6877-E043-9F49-3D2BF672C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Specifically treat viral infections by inhibiting the development of the virus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Antivirals are required as antibiotics are ineffective against viruses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692E13-7592-2C4F-9E22-5BD6F3E9B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5402" y="1360361"/>
            <a:ext cx="4978400" cy="481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51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20A1C-78EE-174E-AC49-294F592F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immunity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F093B-613D-3349-83C0-B34B70DAE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74357" cy="4351338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Resistance to infection by a pathogen that occurs </a:t>
            </a:r>
            <a:r>
              <a:rPr lang="en-AU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without</a:t>
            </a:r>
            <a:r>
              <a:rPr lang="en-AU" altLang="en-US" dirty="0">
                <a:ea typeface="ＭＳ Ｐゴシック" panose="020B0600070205080204" pitchFamily="34" charset="-128"/>
              </a:rPr>
              <a:t> any outside </a:t>
            </a:r>
            <a:r>
              <a:rPr lang="en-AU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human intervention 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r>
              <a:rPr lang="en-AU" altLang="en-US" dirty="0">
                <a:ea typeface="ＭＳ Ｐゴシック" panose="020B0600070205080204" pitchFamily="34" charset="-128"/>
              </a:rPr>
              <a:t>Passive – mother’s antibodies enter from the placenta or through breast milk 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r>
              <a:rPr lang="en-AU" altLang="en-US" dirty="0">
                <a:ea typeface="ＭＳ Ｐゴシック" panose="020B0600070205080204" pitchFamily="34" charset="-128"/>
              </a:rPr>
              <a:t>Active – antibodies and memory cells manufactured in response to natural exposure to an antigen</a:t>
            </a:r>
          </a:p>
          <a:p>
            <a:endParaRPr lang="en-AU" altLang="en-US" dirty="0">
              <a:solidFill>
                <a:schemeClr val="accent6"/>
              </a:solidFill>
              <a:ea typeface="ＭＳ Ｐゴシック" panose="020B0600070205080204" pitchFamily="34" charset="-128"/>
            </a:endParaRPr>
          </a:p>
          <a:p>
            <a:endParaRPr lang="en-AU" altLang="en-US" dirty="0">
              <a:solidFill>
                <a:schemeClr val="accent6"/>
              </a:solidFill>
              <a:ea typeface="ＭＳ Ｐゴシック" panose="020B0600070205080204" pitchFamily="34" charset="-128"/>
            </a:endParaRP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59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BBD4B-3A2E-254A-AACB-B38DA8FAE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immunity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E6ECC-5C30-F740-896D-BD065A190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Resistance to infection by a pathogen that occurs when a person is </a:t>
            </a:r>
            <a:r>
              <a:rPr lang="en-AU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injected</a:t>
            </a:r>
            <a:r>
              <a:rPr lang="en-AU" altLang="en-US" dirty="0">
                <a:ea typeface="ＭＳ Ｐゴシック" panose="020B0600070205080204" pitchFamily="34" charset="-128"/>
              </a:rPr>
              <a:t> with an antibody or an antigen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r>
              <a:rPr lang="en-AU" altLang="en-US" dirty="0">
                <a:ea typeface="ＭＳ Ｐゴシック" panose="020B0600070205080204" pitchFamily="34" charset="-128"/>
              </a:rPr>
              <a:t>Passive –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antibodies</a:t>
            </a:r>
            <a:r>
              <a:rPr lang="en-AU" altLang="en-US" dirty="0">
                <a:ea typeface="ＭＳ Ｐゴシック" panose="020B0600070205080204" pitchFamily="34" charset="-128"/>
              </a:rPr>
              <a:t> are injected into the bloodstream.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r>
              <a:rPr lang="en-AU" altLang="en-US" dirty="0">
                <a:ea typeface="ＭＳ Ｐゴシック" panose="020B0600070205080204" pitchFamily="34" charset="-128"/>
              </a:rPr>
              <a:t>Active – an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antigen</a:t>
            </a:r>
            <a:r>
              <a:rPr lang="en-AU" altLang="en-US" dirty="0">
                <a:ea typeface="ＭＳ Ｐゴシック" panose="020B0600070205080204" pitchFamily="34" charset="-128"/>
              </a:rPr>
              <a:t> is injected and the body responds to the antigen creating antibodies and memory cells.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28824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90FB9B-7B36-FC4C-B56B-96F9481E92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8182" y="574145"/>
            <a:ext cx="10875635" cy="570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9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B060BE-8C96-A543-8F51-7AD7D0CE7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304" y="1170883"/>
            <a:ext cx="11529391" cy="4283489"/>
          </a:xfrm>
        </p:spPr>
      </p:pic>
    </p:spTree>
    <p:extLst>
      <p:ext uri="{BB962C8B-B14F-4D97-AF65-F5344CB8AC3E}">
        <p14:creationId xmlns:p14="http://schemas.microsoft.com/office/powerpoint/2010/main" val="123189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F76B6-4657-364F-9982-7E62E172A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Vaccines produce immunity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D2518-F27F-7641-8542-57EFF623B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6"/>
                </a:solidFill>
              </a:rPr>
              <a:t>Immunisation</a:t>
            </a:r>
            <a:r>
              <a:rPr lang="en-US" dirty="0"/>
              <a:t> – programming the immune system so that the body can </a:t>
            </a:r>
            <a:r>
              <a:rPr lang="en-US" dirty="0">
                <a:solidFill>
                  <a:schemeClr val="accent2"/>
                </a:solidFill>
              </a:rPr>
              <a:t>respond rapidly </a:t>
            </a:r>
            <a:r>
              <a:rPr lang="en-US" dirty="0"/>
              <a:t>to infecting micro-organisms</a:t>
            </a:r>
          </a:p>
          <a:p>
            <a:endParaRPr lang="en-US" dirty="0"/>
          </a:p>
          <a:p>
            <a:r>
              <a:rPr lang="en-US" dirty="0">
                <a:solidFill>
                  <a:schemeClr val="accent6"/>
                </a:solidFill>
              </a:rPr>
              <a:t>Vaccination </a:t>
            </a:r>
            <a:r>
              <a:rPr lang="en-US" dirty="0"/>
              <a:t>– </a:t>
            </a:r>
            <a:r>
              <a:rPr lang="en-US" dirty="0">
                <a:solidFill>
                  <a:schemeClr val="accent2"/>
                </a:solidFill>
              </a:rPr>
              <a:t>artificial </a:t>
            </a:r>
            <a:r>
              <a:rPr lang="en-US" dirty="0"/>
              <a:t>introduction of </a:t>
            </a:r>
            <a:r>
              <a:rPr lang="en-AU" altLang="en-US" dirty="0">
                <a:ea typeface="ＭＳ Ｐゴシック" panose="020B0600070205080204" pitchFamily="34" charset="-128"/>
              </a:rPr>
              <a:t>antigens (from a pathogen) so that the person can produce the appropriate antibodies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without</a:t>
            </a:r>
            <a:r>
              <a:rPr lang="en-AU" altLang="en-US" dirty="0">
                <a:ea typeface="ＭＳ Ｐゴシック" panose="020B0600070205080204" pitchFamily="34" charset="-128"/>
              </a:rPr>
              <a:t> having to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suffer</a:t>
            </a:r>
            <a:r>
              <a:rPr lang="en-AU" altLang="en-US" dirty="0">
                <a:ea typeface="ＭＳ Ｐゴシック" panose="020B0600070205080204" pitchFamily="34" charset="-128"/>
              </a:rPr>
              <a:t> the disease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r>
              <a:rPr lang="en-AU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Vaccine</a:t>
            </a:r>
            <a:r>
              <a:rPr lang="en-AU" altLang="en-US" dirty="0">
                <a:ea typeface="ＭＳ Ｐゴシック" panose="020B0600070205080204" pitchFamily="34" charset="-128"/>
              </a:rPr>
              <a:t> – is the antigen mixture that is given to the person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670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8F346-96E5-8246-BDAF-3C8B98CB8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(4) types of vaccines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3EDB7-E8EE-E740-A295-844BCC876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41289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Attenuated pathogens</a:t>
            </a:r>
          </a:p>
          <a:p>
            <a:pPr lvl="1"/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Reduced virulence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Bacteria may be kept at high temperatures for a period of time and then given as a vaccine to people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E.g. polio, tuberculosis, measles</a:t>
            </a:r>
          </a:p>
          <a:p>
            <a:pPr marL="0" indent="0">
              <a:buNone/>
            </a:pPr>
            <a:endParaRPr lang="en-AU" altLang="en-US" dirty="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AU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Dead micro-organisms</a:t>
            </a:r>
            <a:r>
              <a:rPr lang="en-AU" altLang="en-US" dirty="0">
                <a:ea typeface="ＭＳ Ｐゴシック" panose="020B0600070205080204" pitchFamily="34" charset="-128"/>
              </a:rPr>
              <a:t> 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the immunity is shorter lived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E.g. cholera, typhoid, whooping cough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708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741F4-91B6-6F48-AC42-57972A385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(4) types of vaccines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C9C64-C00E-824B-96BF-C1BEFFC8B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Toxoids</a:t>
            </a:r>
          </a:p>
          <a:p>
            <a:pPr lvl="1"/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filtrates</a:t>
            </a:r>
            <a:r>
              <a:rPr lang="en-AU" altLang="en-US" dirty="0">
                <a:ea typeface="ＭＳ Ｐゴシック" panose="020B0600070205080204" pitchFamily="34" charset="-128"/>
              </a:rPr>
              <a:t> of bacterial cultures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The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toxins are separated</a:t>
            </a:r>
            <a:r>
              <a:rPr lang="en-AU" altLang="en-US" dirty="0">
                <a:ea typeface="ＭＳ Ｐゴシック" panose="020B0600070205080204" pitchFamily="34" charset="-128"/>
              </a:rPr>
              <a:t> and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inactivated</a:t>
            </a:r>
            <a:r>
              <a:rPr lang="en-AU" altLang="en-US" dirty="0">
                <a:ea typeface="ＭＳ Ｐゴシック" panose="020B0600070205080204" pitchFamily="34" charset="-128"/>
              </a:rPr>
              <a:t> before being injected into the person. 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Useful for bacteria which produce toxins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E.g. diphtheria and tetanus</a:t>
            </a:r>
          </a:p>
          <a:p>
            <a:pPr marL="0" indent="0">
              <a:buNone/>
            </a:pPr>
            <a:endParaRPr lang="en-AU" altLang="en-US" dirty="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AU" altLang="en-US" dirty="0">
                <a:solidFill>
                  <a:schemeClr val="accent6"/>
                </a:solidFill>
                <a:ea typeface="ＭＳ Ｐゴシック" panose="020B0600070205080204" pitchFamily="34" charset="-128"/>
              </a:rPr>
              <a:t>Sub-unit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a </a:t>
            </a:r>
            <a:r>
              <a:rPr lang="en-AU" altLang="en-US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fragment</a:t>
            </a:r>
            <a:r>
              <a:rPr lang="en-AU" altLang="en-US" dirty="0">
                <a:ea typeface="ＭＳ Ｐゴシック" panose="020B0600070205080204" pitchFamily="34" charset="-128"/>
              </a:rPr>
              <a:t> of the micro-organism is sufficient to provoke the immune response</a:t>
            </a:r>
          </a:p>
          <a:p>
            <a:pPr lvl="1"/>
            <a:r>
              <a:rPr lang="en-AU" altLang="en-US" dirty="0">
                <a:ea typeface="ＭＳ Ｐゴシック" panose="020B0600070205080204" pitchFamily="34" charset="-128"/>
              </a:rPr>
              <a:t>E.g. HPV (Gardasil) and Hepatitis 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765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759</Words>
  <Application>Microsoft Macintosh PowerPoint</Application>
  <PresentationFormat>Widescreen</PresentationFormat>
  <Paragraphs>117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Immunity &amp; Vaccines</vt:lpstr>
      <vt:lpstr>Passive and Active Immunity </vt:lpstr>
      <vt:lpstr>Natural immunity</vt:lpstr>
      <vt:lpstr>Artificial immunity </vt:lpstr>
      <vt:lpstr>PowerPoint Presentation</vt:lpstr>
      <vt:lpstr>PowerPoint Presentation</vt:lpstr>
      <vt:lpstr>Vaccines produce immunity </vt:lpstr>
      <vt:lpstr>Four (4) types of vaccines </vt:lpstr>
      <vt:lpstr>Four (4) types of vaccines </vt:lpstr>
      <vt:lpstr>PowerPoint Presentation</vt:lpstr>
      <vt:lpstr>Side effects </vt:lpstr>
      <vt:lpstr>Recombinant DNA </vt:lpstr>
      <vt:lpstr>Delivery of vaccines </vt:lpstr>
      <vt:lpstr>Vaccinations and booster shots </vt:lpstr>
      <vt:lpstr>Public health considerations</vt:lpstr>
      <vt:lpstr>Herd immunity</vt:lpstr>
      <vt:lpstr>Why object to vaccinations</vt:lpstr>
      <vt:lpstr>Why object to vaccinations</vt:lpstr>
      <vt:lpstr>Antibiotics</vt:lpstr>
      <vt:lpstr>Antivirals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Immunity &amp; Vaccines</dc:title>
  <dc:creator>TU Thanh [John Forrest Secondary College]</dc:creator>
  <cp:lastModifiedBy>TU Thanh [John Forrest Secondary College]</cp:lastModifiedBy>
  <cp:revision>3</cp:revision>
  <dcterms:created xsi:type="dcterms:W3CDTF">2019-05-06T15:49:58Z</dcterms:created>
  <dcterms:modified xsi:type="dcterms:W3CDTF">2019-05-06T16:17:20Z</dcterms:modified>
</cp:coreProperties>
</file>